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5143500" cx="9144000"/>
  <p:notesSz cx="6858000" cy="9144000"/>
  <p:embeddedFontLst>
    <p:embeddedFont>
      <p:font typeface="Lexend Medium"/>
      <p:regular r:id="rId68"/>
      <p:bold r:id="rId69"/>
    </p:embeddedFont>
    <p:embeddedFont>
      <p:font typeface="Lexen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9FAC89-30AC-4DE5-9606-D6A04CFC0427}">
  <a:tblStyle styleId="{E09FAC89-30AC-4DE5-9606-D6A04CFC04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Lexend-bold.fntdata"/><Relationship Id="rId70" Type="http://schemas.openxmlformats.org/officeDocument/2006/relationships/font" Target="fonts/Lexend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LexendMedium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exend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653d170d1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653d170d1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653d170d1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653d170d1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b6302fee0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b6302fee0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653d170d1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653d170d1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653d170d1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653d170d1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670548893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670548893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653d170d1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653d170d1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653d170d1_2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653d170d1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5653d170d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5653d170d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670548893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670548893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b610826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b610826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670548893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670548893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670548893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567054889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67054889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67054889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670548893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670548893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67054889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67054889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67054889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67054889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670548893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5670548893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670548893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670548893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670548893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5670548893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670548893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5670548893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b610826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b610826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5670548893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5670548893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670548893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670548893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5670548893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5670548893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670548893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5670548893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5670548893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5670548893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5653d170d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5653d170d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567054889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567054889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67054889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67054889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56705488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56705488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567054889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567054889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67054889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67054889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b6302fee0_4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4b6302fee0_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670548893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5670548893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67054889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567054889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567054889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567054889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5670548893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5670548893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670548893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5670548893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670548893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670548893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567054889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567054889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5670548893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567054889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5670548893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5670548893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b6302fee0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b6302fee0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b90eb761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b90eb761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567054889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567054889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567054889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567054889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567054889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567054889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567054889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567054889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567054889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567054889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567054889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567054889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567054889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567054889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567054889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567054889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5670548893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5670548893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b6302fee0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b6302fee0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5670548893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5670548893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4b90eb761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4b90eb761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Thanks for your attention, if there are any question we will be happy to answer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653d170d1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653d170d1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b6108261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b6108261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b6108261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b6108261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200"/>
            <a:ext cx="82293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jpg"/><Relationship Id="rId4" Type="http://schemas.openxmlformats.org/officeDocument/2006/relationships/image" Target="../media/image4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jpg"/><Relationship Id="rId4" Type="http://schemas.openxmlformats.org/officeDocument/2006/relationships/image" Target="../media/image32.png"/><Relationship Id="rId9" Type="http://schemas.openxmlformats.org/officeDocument/2006/relationships/image" Target="../media/image33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jpg"/><Relationship Id="rId4" Type="http://schemas.openxmlformats.org/officeDocument/2006/relationships/image" Target="../media/image32.png"/><Relationship Id="rId9" Type="http://schemas.openxmlformats.org/officeDocument/2006/relationships/image" Target="../media/image33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jpg"/><Relationship Id="rId4" Type="http://schemas.openxmlformats.org/officeDocument/2006/relationships/image" Target="../media/image32.png"/><Relationship Id="rId9" Type="http://schemas.openxmlformats.org/officeDocument/2006/relationships/image" Target="../media/image33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Relationship Id="rId5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Relationship Id="rId4" Type="http://schemas.openxmlformats.org/officeDocument/2006/relationships/image" Target="../media/image51.png"/><Relationship Id="rId5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28641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75" y="3002325"/>
            <a:ext cx="2784540" cy="1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579825" y="3343125"/>
            <a:ext cx="3422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Marco Raffaele, 1799912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Gabriele De Lucia, 1811284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Big Data Computing 22/23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23250" y="877950"/>
            <a:ext cx="849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rPr>
              <a:t>Shot Cafe: movie shot analysis</a:t>
            </a:r>
            <a:endParaRPr sz="3000">
              <a:solidFill>
                <a:schemeClr val="lt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Results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491239" y="4049763"/>
            <a:ext cx="20367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Accuracy: 0.5022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"/>
              <a:buChar char="●"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F1 Score: 0.5078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687588" y="4057650"/>
            <a:ext cx="17688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Accuracy: 0.5203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"/>
              <a:buChar char="●"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F1 Score: 0.5202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6829163" y="4041713"/>
            <a:ext cx="17688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Accuracy: 0.3730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"/>
              <a:buChar char="●"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F1 Score: 0.3556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5" y="1266100"/>
            <a:ext cx="2957746" cy="260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500" y="1286114"/>
            <a:ext cx="2920025" cy="257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208" y="1266105"/>
            <a:ext cx="2920016" cy="2574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VGG16 + SVM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50" y="2172313"/>
            <a:ext cx="1498629" cy="9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/>
          <p:nvPr/>
        </p:nvSpPr>
        <p:spPr>
          <a:xfrm>
            <a:off x="2241325" y="2455447"/>
            <a:ext cx="1070700" cy="36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VGG16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58" name="Google Shape;158;p24"/>
          <p:cNvCxnSpPr>
            <a:stCxn id="156" idx="3"/>
            <a:endCxn id="157" idx="1"/>
          </p:cNvCxnSpPr>
          <p:nvPr/>
        </p:nvCxnSpPr>
        <p:spPr>
          <a:xfrm>
            <a:off x="1799279" y="2639175"/>
            <a:ext cx="441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4"/>
          <p:cNvCxnSpPr/>
          <p:nvPr/>
        </p:nvCxnSpPr>
        <p:spPr>
          <a:xfrm>
            <a:off x="3312175" y="2639163"/>
            <a:ext cx="5313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0" name="Google Shape;160;p24"/>
          <p:cNvGrpSpPr/>
          <p:nvPr/>
        </p:nvGrpSpPr>
        <p:grpSpPr>
          <a:xfrm>
            <a:off x="3841575" y="2124975"/>
            <a:ext cx="1070700" cy="1046400"/>
            <a:chOff x="5988575" y="2108625"/>
            <a:chExt cx="1070700" cy="1046400"/>
          </a:xfrm>
        </p:grpSpPr>
        <p:sp>
          <p:nvSpPr>
            <p:cNvPr id="161" name="Google Shape;161;p24"/>
            <p:cNvSpPr/>
            <p:nvPr/>
          </p:nvSpPr>
          <p:spPr>
            <a:xfrm>
              <a:off x="5988575" y="21086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6140975" y="22610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6293375" y="24134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6445775" y="25658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6598175" y="27182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6750575" y="28706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67" name="Google Shape;167;p24"/>
          <p:cNvSpPr txBox="1"/>
          <p:nvPr/>
        </p:nvSpPr>
        <p:spPr>
          <a:xfrm>
            <a:off x="6763824" y="2046375"/>
            <a:ext cx="2744400" cy="1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"/>
              <a:buChar char="●"/>
            </a:pPr>
            <a:r>
              <a:rPr lang="it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Close up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"/>
              <a:buChar char="●"/>
            </a:pPr>
            <a:r>
              <a:rPr lang="it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Medium close up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it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Medium shot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"/>
              <a:buChar char="●"/>
            </a:pPr>
            <a:r>
              <a:rPr lang="it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Medium wide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Lexend"/>
              <a:buChar char="●"/>
            </a:pPr>
            <a:r>
              <a:rPr lang="it" sz="16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Wide shot</a:t>
            </a:r>
            <a:endParaRPr sz="16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>
            <a:off x="4813425" y="2639163"/>
            <a:ext cx="5250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4"/>
          <p:cNvSpPr/>
          <p:nvPr/>
        </p:nvSpPr>
        <p:spPr>
          <a:xfrm>
            <a:off x="5515775" y="2455422"/>
            <a:ext cx="1070700" cy="3675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SVM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70" name="Google Shape;170;p24"/>
          <p:cNvCxnSpPr/>
          <p:nvPr/>
        </p:nvCxnSpPr>
        <p:spPr>
          <a:xfrm>
            <a:off x="6761575" y="2638263"/>
            <a:ext cx="5250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4"/>
          <p:cNvSpPr txBox="1"/>
          <p:nvPr/>
        </p:nvSpPr>
        <p:spPr>
          <a:xfrm>
            <a:off x="3722849" y="3249975"/>
            <a:ext cx="16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Feature Vector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Image preprocessing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4150"/>
            <a:ext cx="8839200" cy="2439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VGG16 Feature Extraction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25" y="916850"/>
            <a:ext cx="1200125" cy="33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3684200" y="2263802"/>
            <a:ext cx="1520700" cy="61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VGG16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89" name="Google Shape;189;p26"/>
          <p:cNvCxnSpPr/>
          <p:nvPr/>
        </p:nvCxnSpPr>
        <p:spPr>
          <a:xfrm>
            <a:off x="2447913" y="2566650"/>
            <a:ext cx="9759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6"/>
          <p:cNvSpPr txBox="1"/>
          <p:nvPr/>
        </p:nvSpPr>
        <p:spPr>
          <a:xfrm>
            <a:off x="93950" y="4316725"/>
            <a:ext cx="29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Pre-processed Image  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6602875" y="2374200"/>
            <a:ext cx="25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[0.0, 0.7328359,   . . .  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92" name="Google Shape;192;p26"/>
          <p:cNvCxnSpPr/>
          <p:nvPr/>
        </p:nvCxnSpPr>
        <p:spPr>
          <a:xfrm>
            <a:off x="5448838" y="2576850"/>
            <a:ext cx="9759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6"/>
          <p:cNvSpPr txBox="1"/>
          <p:nvPr/>
        </p:nvSpPr>
        <p:spPr>
          <a:xfrm>
            <a:off x="6794324" y="2660325"/>
            <a:ext cx="16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Feature Vector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Support Vector Machine 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61825" y="2546025"/>
            <a:ext cx="222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[0.0, 07328359,   . . .]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6320449" y="2092625"/>
            <a:ext cx="27444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Lexend"/>
              <a:buChar char="●"/>
            </a:pPr>
            <a:r>
              <a:rPr lang="it" sz="15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Close up</a:t>
            </a:r>
            <a:endParaRPr sz="15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"/>
              <a:buChar char="●"/>
            </a:pPr>
            <a:r>
              <a:rPr lang="it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Medium close up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it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Medium shot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Lexend"/>
              <a:buChar char="●"/>
            </a:pPr>
            <a:r>
              <a:rPr lang="it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Medium wide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it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Wide shot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739" y="1923563"/>
            <a:ext cx="2036529" cy="166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7"/>
          <p:cNvCxnSpPr>
            <a:stCxn id="203" idx="3"/>
          </p:cNvCxnSpPr>
          <p:nvPr/>
        </p:nvCxnSpPr>
        <p:spPr>
          <a:xfrm>
            <a:off x="5590269" y="2753775"/>
            <a:ext cx="1218900" cy="17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7"/>
          <p:cNvCxnSpPr>
            <a:stCxn id="201" idx="3"/>
            <a:endCxn id="203" idx="1"/>
          </p:cNvCxnSpPr>
          <p:nvPr/>
        </p:nvCxnSpPr>
        <p:spPr>
          <a:xfrm>
            <a:off x="2283325" y="2753775"/>
            <a:ext cx="127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7"/>
          <p:cNvSpPr txBox="1"/>
          <p:nvPr/>
        </p:nvSpPr>
        <p:spPr>
          <a:xfrm>
            <a:off x="440099" y="2879700"/>
            <a:ext cx="16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Feature Vector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3722862" y="3583975"/>
            <a:ext cx="16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SVM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Training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529650" y="1943400"/>
            <a:ext cx="8084700" cy="1256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●"/>
            </a:pPr>
            <a:r>
              <a:rPr b="1" lang="it" sz="1700">
                <a:latin typeface="Lexend"/>
                <a:ea typeface="Lexend"/>
                <a:cs typeface="Lexend"/>
                <a:sym typeface="Lexend"/>
              </a:rPr>
              <a:t>RGB, Grayscale, Adaptive Thresholding, Edge Detection:</a:t>
            </a:r>
            <a:r>
              <a:rPr lang="it" sz="1700">
                <a:latin typeface="Lexend"/>
                <a:ea typeface="Lexend"/>
                <a:cs typeface="Lexend"/>
                <a:sym typeface="Lexend"/>
              </a:rPr>
              <a:t> 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○"/>
            </a:pPr>
            <a:r>
              <a:rPr lang="it" sz="1700">
                <a:latin typeface="Lexend"/>
                <a:ea typeface="Lexend"/>
                <a:cs typeface="Lexend"/>
                <a:sym typeface="Lexend"/>
              </a:rPr>
              <a:t>regParam: 	[0.01, 0.1, 1.0]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○"/>
            </a:pPr>
            <a:r>
              <a:rPr lang="it" sz="1700">
                <a:latin typeface="Lexend"/>
                <a:ea typeface="Lexend"/>
                <a:cs typeface="Lexend"/>
                <a:sym typeface="Lexend"/>
              </a:rPr>
              <a:t>maxIter: 	[10, 20, 30]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2027150" y="1046088"/>
            <a:ext cx="517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latin typeface="Lexend"/>
                <a:ea typeface="Lexend"/>
                <a:cs typeface="Lexend"/>
                <a:sym typeface="Lexend"/>
              </a:rPr>
              <a:t>Tuned parameters</a:t>
            </a:r>
            <a:endParaRPr b="1" sz="2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Results 1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1273375" y="803325"/>
            <a:ext cx="6597248" cy="29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2268350" y="3754025"/>
            <a:ext cx="17295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Accuracy   = 0.65</a:t>
            </a:r>
            <a:r>
              <a:rPr lang="it" sz="1100">
                <a:latin typeface="Lexend"/>
                <a:ea typeface="Lexend"/>
                <a:cs typeface="Lexend"/>
                <a:sym typeface="Lexend"/>
              </a:rPr>
              <a:t>44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Precision  = 0.55</a:t>
            </a:r>
            <a:r>
              <a:rPr lang="it" sz="1100">
                <a:latin typeface="Lexend"/>
                <a:ea typeface="Lexend"/>
                <a:cs typeface="Lexend"/>
                <a:sym typeface="Lexend"/>
              </a:rPr>
              <a:t>60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Recall     = 0.5994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F1 Score   = 0.5769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5662875" y="3754025"/>
            <a:ext cx="17295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Accuracy   = 0.5268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Precision  = 0.4953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Recall     = 0.4618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F1 Score   = 0.4780 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Results 2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1273375" y="803325"/>
            <a:ext cx="6597248" cy="29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2268350" y="3754025"/>
            <a:ext cx="17295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Accuracy   = 0.6672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Precision  = 0.6144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Recall     = 0.5923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F1 Score   = 0.6032 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5662875" y="3754025"/>
            <a:ext cx="17295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Accuracy   = 0.5846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Precision  = 0.4883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Recall     = 0.4976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F1 Score   = 0.4929 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mbient classification: interior, exterior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00" y="1904850"/>
            <a:ext cx="3892700" cy="163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4">
            <a:alphaModFix/>
          </a:blip>
          <a:srcRect b="0" l="485" r="475" t="0"/>
          <a:stretch/>
        </p:blipFill>
        <p:spPr>
          <a:xfrm>
            <a:off x="4816366" y="1896850"/>
            <a:ext cx="3892710" cy="16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1049388" y="1443150"/>
            <a:ext cx="273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Interior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5394875" y="1443150"/>
            <a:ext cx="273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Exterior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 classification: Approaches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529650" y="1284125"/>
            <a:ext cx="8084700" cy="1116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●"/>
            </a:pPr>
            <a:r>
              <a:rPr b="1" lang="it" sz="2000">
                <a:latin typeface="Lexend"/>
                <a:ea typeface="Lexend"/>
                <a:cs typeface="Lexend"/>
                <a:sym typeface="Lexend"/>
              </a:rPr>
              <a:t>First approach:</a:t>
            </a:r>
            <a:r>
              <a:rPr lang="it" sz="200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it" sz="1700">
                <a:latin typeface="Lexend"/>
                <a:ea typeface="Lexend"/>
                <a:cs typeface="Lexend"/>
                <a:sym typeface="Lexend"/>
              </a:rPr>
              <a:t> 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Convolutional Neural Network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529650" y="2761600"/>
            <a:ext cx="8084700" cy="1116600"/>
          </a:xfrm>
          <a:prstGeom prst="rect">
            <a:avLst/>
          </a:prstGeom>
          <a:noFill/>
          <a:ln cap="flat" cmpd="sng" w="9525">
            <a:solidFill>
              <a:srgbClr val="D5D5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b="1" lang="it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Second approach: 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VGG16 (Featurization) + Logistic Regression (classification)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Dataset Introduction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rgbClr val="F5F5F5"/>
                </a:solidFill>
              </a:rPr>
              <a:t>‹#›</a:t>
            </a:fld>
            <a:endParaRPr>
              <a:solidFill>
                <a:srgbClr val="F5F5F5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50" y="842028"/>
            <a:ext cx="8062098" cy="3737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 classification: Dataset creation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264" name="Google Shape;264;p33"/>
          <p:cNvCxnSpPr/>
          <p:nvPr/>
        </p:nvCxnSpPr>
        <p:spPr>
          <a:xfrm>
            <a:off x="3907300" y="2796175"/>
            <a:ext cx="16263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265" name="Google Shape;265;p33"/>
          <p:cNvGraphicFramePr/>
          <p:nvPr/>
        </p:nvGraphicFramePr>
        <p:xfrm>
          <a:off x="5848213" y="223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{E09FAC89-30AC-4DE5-9606-D6A04CFC0427}</a:tableStyleId>
              </a:tblPr>
              <a:tblGrid>
                <a:gridCol w="1186075"/>
                <a:gridCol w="1186075"/>
              </a:tblGrid>
              <a:tr h="365725"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Shot_type</a:t>
                      </a:r>
                      <a:endParaRPr b="1"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Count</a:t>
                      </a:r>
                      <a:endParaRPr b="1"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Exterior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3500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Interior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3500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47" y="1332800"/>
            <a:ext cx="3250779" cy="29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0" y="0"/>
            <a:ext cx="92274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mbient classification: Conv. Neural Network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 rotWithShape="1">
          <a:blip r:embed="rId3">
            <a:alphaModFix/>
          </a:blip>
          <a:srcRect b="13043" l="0" r="0" t="0"/>
          <a:stretch/>
        </p:blipFill>
        <p:spPr>
          <a:xfrm>
            <a:off x="3336104" y="1682662"/>
            <a:ext cx="2568170" cy="157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25" y="1861489"/>
            <a:ext cx="2085648" cy="1220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34"/>
          <p:cNvCxnSpPr>
            <a:stCxn id="275" idx="3"/>
            <a:endCxn id="274" idx="1"/>
          </p:cNvCxnSpPr>
          <p:nvPr/>
        </p:nvCxnSpPr>
        <p:spPr>
          <a:xfrm>
            <a:off x="2541873" y="2471619"/>
            <a:ext cx="79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4"/>
          <p:cNvCxnSpPr>
            <a:stCxn id="274" idx="3"/>
          </p:cNvCxnSpPr>
          <p:nvPr/>
        </p:nvCxnSpPr>
        <p:spPr>
          <a:xfrm>
            <a:off x="5904274" y="2471613"/>
            <a:ext cx="1010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4"/>
          <p:cNvSpPr txBox="1"/>
          <p:nvPr/>
        </p:nvSpPr>
        <p:spPr>
          <a:xfrm>
            <a:off x="6610813" y="2095722"/>
            <a:ext cx="23733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Lexend"/>
              <a:buChar char="●"/>
            </a:pPr>
            <a:r>
              <a:rPr lang="it" sz="19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Exterior</a:t>
            </a:r>
            <a:endParaRPr sz="19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●"/>
            </a:pPr>
            <a:r>
              <a:rPr lang="it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Interior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3387553" y="3338978"/>
            <a:ext cx="23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"/>
                <a:ea typeface="Lexend"/>
                <a:cs typeface="Lexend"/>
                <a:sym typeface="Lexend"/>
              </a:rPr>
              <a:t>CNN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mbient classification: Image Preprocessing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59" y="1415626"/>
            <a:ext cx="7189078" cy="26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mbient classification: CNN Architecture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3" name="Google Shape;293;p36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2548500" y="672000"/>
            <a:ext cx="40470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Model: "sequential"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_________________________________________________________________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Layer (type)                	Output Shape              Param #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 (Conv2D)             	(None, 222, 222, 32)       896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max_pooling2d (MaxPooling2D)  	(None, 111, 111, 32)       0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conv2d_1 (Conv2D)           	(None, 109, 109, 64)       18496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max_pooling2d_1 (MaxPooling</a:t>
            </a: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2D)</a:t>
            </a: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(None, 54, 54, 64)         0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conv2d_2 (Conv2D)           	(None, 52, 52, 128)        73856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max_pooling2d_2 (MaxPooling</a:t>
            </a: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2D)</a:t>
            </a: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(None, 26, 26, 128)        0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conv2d_3 (Conv2D)           	(None, 24, 24, 256)        295168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max_pooling2d_3 (MaxPooling</a:t>
            </a: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2D) </a:t>
            </a: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(None, 12, 12, 256)        0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flatten (Flatten)           	(None, 36864)              0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 (Dense)               	(None, 64)                 2359360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dense_1 (Dense)             	(None, 1)                  65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          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Total params: 2,747,841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Trainable params: 2,747,841</a:t>
            </a:r>
            <a:endParaRPr sz="7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Non-trainable params: 0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classification: Training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581175" y="1666775"/>
            <a:ext cx="8084700" cy="11859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●"/>
            </a:pPr>
            <a:r>
              <a:rPr b="1" lang="it" sz="1700">
                <a:latin typeface="Lexend"/>
                <a:ea typeface="Lexend"/>
                <a:cs typeface="Lexend"/>
                <a:sym typeface="Lexend"/>
              </a:rPr>
              <a:t>RGB Training configurations:</a:t>
            </a:r>
            <a:r>
              <a:rPr lang="it" sz="1700">
                <a:latin typeface="Lexend"/>
                <a:ea typeface="Lexend"/>
                <a:cs typeface="Lexend"/>
                <a:sym typeface="Lexend"/>
              </a:rPr>
              <a:t> 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○"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(Learning_rate = 0.001, Batch_size = 32, Epochs = 100)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○"/>
            </a:pPr>
            <a:r>
              <a:rPr lang="it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(Learinng_rate = 0.0001, Batch_size = 32, Epochs = 100)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581175" y="2886675"/>
            <a:ext cx="8084700" cy="981900"/>
          </a:xfrm>
          <a:prstGeom prst="rect">
            <a:avLst/>
          </a:prstGeom>
          <a:noFill/>
          <a:ln cap="flat" cmpd="sng" w="9525">
            <a:solidFill>
              <a:srgbClr val="D5D5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Char char="●"/>
            </a:pPr>
            <a:r>
              <a:rPr b="1" lang="it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Grayscale</a:t>
            </a:r>
            <a:r>
              <a:rPr b="1" lang="it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Training configurations: </a:t>
            </a:r>
            <a:endParaRPr b="1"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○"/>
            </a:pPr>
            <a:r>
              <a:rPr lang="it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(Learning_rate = 0.001, Batch_size = 32, Epochs = 100)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○"/>
            </a:pPr>
            <a:r>
              <a:rPr lang="it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(Learinng_rate = 0.0001, Batch_size = 32, Epochs = 100)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2034525" y="872288"/>
            <a:ext cx="517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latin typeface="Lexend"/>
                <a:ea typeface="Lexend"/>
                <a:cs typeface="Lexend"/>
                <a:sym typeface="Lexend"/>
              </a:rPr>
              <a:t>Tuned parameters</a:t>
            </a:r>
            <a:endParaRPr b="1" sz="2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bient classification: Results 1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1" name="Google Shape;311;p38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38" y="1517638"/>
            <a:ext cx="7529724" cy="24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/>
        </p:nvSpPr>
        <p:spPr>
          <a:xfrm>
            <a:off x="2305499" y="923950"/>
            <a:ext cx="453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Best model with RGB preprocessing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3839700" y="3995500"/>
            <a:ext cx="1729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Accuracy   = 0.7860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F1 Score   = 0.7858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 classification: Results 2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1" name="Google Shape;321;p39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1983000" y="923950"/>
            <a:ext cx="517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Best model with Grayscale preprocessing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461" y="1462452"/>
            <a:ext cx="7897075" cy="2598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/>
        </p:nvSpPr>
        <p:spPr>
          <a:xfrm>
            <a:off x="3839700" y="3995500"/>
            <a:ext cx="1729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Accuracy   = 0.7815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F1 Score   = 0.7817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 classification: Visualize prediction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33" name="Google Shape;333;p40"/>
          <p:cNvPicPr preferRelativeResize="0"/>
          <p:nvPr/>
        </p:nvPicPr>
        <p:blipFill rotWithShape="1">
          <a:blip r:embed="rId3">
            <a:alphaModFix/>
          </a:blip>
          <a:srcRect b="0" l="0" r="0" t="10714"/>
          <a:stretch/>
        </p:blipFill>
        <p:spPr>
          <a:xfrm>
            <a:off x="1722400" y="810837"/>
            <a:ext cx="5699192" cy="382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 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classification: VGG16 + Logistic Regression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9" name="Google Shape;339;p41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2285075" y="2454522"/>
            <a:ext cx="1070700" cy="36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VGG16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42" name="Google Shape;342;p41"/>
          <p:cNvCxnSpPr>
            <a:stCxn id="343" idx="3"/>
            <a:endCxn id="341" idx="1"/>
          </p:cNvCxnSpPr>
          <p:nvPr/>
        </p:nvCxnSpPr>
        <p:spPr>
          <a:xfrm>
            <a:off x="1843175" y="2638272"/>
            <a:ext cx="441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41"/>
          <p:cNvCxnSpPr/>
          <p:nvPr/>
        </p:nvCxnSpPr>
        <p:spPr>
          <a:xfrm>
            <a:off x="3415175" y="2647263"/>
            <a:ext cx="5313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45" name="Google Shape;345;p41"/>
          <p:cNvGrpSpPr/>
          <p:nvPr/>
        </p:nvGrpSpPr>
        <p:grpSpPr>
          <a:xfrm>
            <a:off x="3841575" y="2124975"/>
            <a:ext cx="1070700" cy="1046400"/>
            <a:chOff x="5988575" y="2108625"/>
            <a:chExt cx="1070700" cy="1046400"/>
          </a:xfrm>
        </p:grpSpPr>
        <p:sp>
          <p:nvSpPr>
            <p:cNvPr id="346" name="Google Shape;346;p41"/>
            <p:cNvSpPr/>
            <p:nvPr/>
          </p:nvSpPr>
          <p:spPr>
            <a:xfrm>
              <a:off x="5988575" y="21086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6140975" y="22610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6293375" y="24134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6445775" y="25658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6598175" y="27182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6750575" y="2870625"/>
              <a:ext cx="308700" cy="284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cxnSp>
        <p:nvCxnSpPr>
          <p:cNvPr id="352" name="Google Shape;352;p41"/>
          <p:cNvCxnSpPr/>
          <p:nvPr/>
        </p:nvCxnSpPr>
        <p:spPr>
          <a:xfrm>
            <a:off x="4813425" y="2639163"/>
            <a:ext cx="5250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41"/>
          <p:cNvSpPr/>
          <p:nvPr/>
        </p:nvSpPr>
        <p:spPr>
          <a:xfrm>
            <a:off x="5455950" y="2344275"/>
            <a:ext cx="1498500" cy="607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Logistic Regression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54" name="Google Shape;354;p41"/>
          <p:cNvCxnSpPr/>
          <p:nvPr/>
        </p:nvCxnSpPr>
        <p:spPr>
          <a:xfrm>
            <a:off x="7041200" y="2637363"/>
            <a:ext cx="5250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41"/>
          <p:cNvSpPr txBox="1"/>
          <p:nvPr/>
        </p:nvSpPr>
        <p:spPr>
          <a:xfrm>
            <a:off x="3722849" y="3249975"/>
            <a:ext cx="16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Feature Vector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7041188" y="2266872"/>
            <a:ext cx="23733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●"/>
            </a:pPr>
            <a:r>
              <a:rPr lang="it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Exterior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Lexend"/>
              <a:buChar char="●"/>
            </a:pPr>
            <a:r>
              <a:rPr lang="it" sz="19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Interior</a:t>
            </a:r>
            <a:endParaRPr sz="20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75" y="2269972"/>
            <a:ext cx="1698302" cy="766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 classification: Image preprocessing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3" name="Google Shape;363;p42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219" y="1373225"/>
            <a:ext cx="7171558" cy="261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12" y="854275"/>
            <a:ext cx="7316174" cy="34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 classification: VGG16 Feature Extraction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43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3684200" y="2263802"/>
            <a:ext cx="1520700" cy="61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VGG16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74" name="Google Shape;374;p43"/>
          <p:cNvCxnSpPr/>
          <p:nvPr/>
        </p:nvCxnSpPr>
        <p:spPr>
          <a:xfrm>
            <a:off x="2447913" y="2566650"/>
            <a:ext cx="9759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43"/>
          <p:cNvSpPr txBox="1"/>
          <p:nvPr/>
        </p:nvSpPr>
        <p:spPr>
          <a:xfrm>
            <a:off x="79212" y="4098275"/>
            <a:ext cx="29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Pre-processed Image - </a:t>
            </a:r>
            <a:r>
              <a:rPr lang="it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(224, 224)</a:t>
            </a:r>
            <a:r>
              <a:rPr lang="it" sz="1200">
                <a:latin typeface="Lexend"/>
                <a:ea typeface="Lexend"/>
                <a:cs typeface="Lexend"/>
                <a:sym typeface="Lexend"/>
              </a:rPr>
              <a:t> 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6" name="Google Shape;376;p43"/>
          <p:cNvSpPr txBox="1"/>
          <p:nvPr/>
        </p:nvSpPr>
        <p:spPr>
          <a:xfrm>
            <a:off x="6602875" y="2374200"/>
            <a:ext cx="25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[0.0, 0.4537283,   . . .  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77" name="Google Shape;377;p43"/>
          <p:cNvCxnSpPr/>
          <p:nvPr/>
        </p:nvCxnSpPr>
        <p:spPr>
          <a:xfrm>
            <a:off x="5448838" y="2576850"/>
            <a:ext cx="975900" cy="1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43"/>
          <p:cNvSpPr txBox="1"/>
          <p:nvPr/>
        </p:nvSpPr>
        <p:spPr>
          <a:xfrm>
            <a:off x="6794324" y="2660325"/>
            <a:ext cx="169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Feature Vector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79" name="Google Shape;3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79" y="1076500"/>
            <a:ext cx="1393896" cy="29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 classification: Logistic Regression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5" name="Google Shape;385;p44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44"/>
          <p:cNvSpPr txBox="1"/>
          <p:nvPr/>
        </p:nvSpPr>
        <p:spPr>
          <a:xfrm>
            <a:off x="257613" y="2407728"/>
            <a:ext cx="2249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[0.0, 0.4537283,   . . .  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8" name="Google Shape;388;p44"/>
          <p:cNvSpPr txBox="1"/>
          <p:nvPr/>
        </p:nvSpPr>
        <p:spPr>
          <a:xfrm>
            <a:off x="6542598" y="2019107"/>
            <a:ext cx="27789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89" name="Google Shape;389;p44"/>
          <p:cNvCxnSpPr>
            <a:stCxn id="390" idx="3"/>
          </p:cNvCxnSpPr>
          <p:nvPr/>
        </p:nvCxnSpPr>
        <p:spPr>
          <a:xfrm flipH="1" rot="10800000">
            <a:off x="6118284" y="2604930"/>
            <a:ext cx="1048800" cy="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4"/>
          <p:cNvCxnSpPr/>
          <p:nvPr/>
        </p:nvCxnSpPr>
        <p:spPr>
          <a:xfrm>
            <a:off x="2618672" y="2622974"/>
            <a:ext cx="944100" cy="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44"/>
          <p:cNvSpPr txBox="1"/>
          <p:nvPr/>
        </p:nvSpPr>
        <p:spPr>
          <a:xfrm>
            <a:off x="434199" y="2776709"/>
            <a:ext cx="171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Feature Vector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3" name="Google Shape;393;p44"/>
          <p:cNvSpPr txBox="1"/>
          <p:nvPr/>
        </p:nvSpPr>
        <p:spPr>
          <a:xfrm>
            <a:off x="3912374" y="3581186"/>
            <a:ext cx="171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Logistic Regression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90" name="Google Shape;3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460" y="1589425"/>
            <a:ext cx="2443824" cy="207180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4"/>
          <p:cNvSpPr txBox="1"/>
          <p:nvPr/>
        </p:nvSpPr>
        <p:spPr>
          <a:xfrm>
            <a:off x="6998494" y="2236314"/>
            <a:ext cx="2403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●"/>
            </a:pPr>
            <a:r>
              <a:rPr lang="it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Exterior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Lexend"/>
              <a:buChar char="●"/>
            </a:pPr>
            <a:r>
              <a:rPr lang="it" sz="19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Interior</a:t>
            </a:r>
            <a:endParaRPr sz="20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 classification: Training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0" name="Google Shape;400;p45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02" name="Google Shape;402;p45"/>
          <p:cNvSpPr txBox="1"/>
          <p:nvPr/>
        </p:nvSpPr>
        <p:spPr>
          <a:xfrm>
            <a:off x="529650" y="1943400"/>
            <a:ext cx="8084700" cy="1256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●"/>
            </a:pPr>
            <a:r>
              <a:rPr b="1" lang="it" sz="1700">
                <a:latin typeface="Lexend"/>
                <a:ea typeface="Lexend"/>
                <a:cs typeface="Lexend"/>
                <a:sym typeface="Lexend"/>
              </a:rPr>
              <a:t>RGB, Grayscale, Adaptive Thresholding, Edge Detection:</a:t>
            </a:r>
            <a:r>
              <a:rPr lang="it" sz="1700">
                <a:latin typeface="Lexend"/>
                <a:ea typeface="Lexend"/>
                <a:cs typeface="Lexend"/>
                <a:sym typeface="Lexend"/>
              </a:rPr>
              <a:t> 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○"/>
            </a:pPr>
            <a:r>
              <a:rPr lang="it" sz="1700">
                <a:latin typeface="Lexend"/>
                <a:ea typeface="Lexend"/>
                <a:cs typeface="Lexend"/>
                <a:sym typeface="Lexend"/>
              </a:rPr>
              <a:t>regParam: 			[0.01, 0.1, 1.0]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○"/>
            </a:pPr>
            <a:r>
              <a:rPr lang="it" sz="1700">
                <a:latin typeface="Lexend"/>
                <a:ea typeface="Lexend"/>
                <a:cs typeface="Lexend"/>
                <a:sym typeface="Lexend"/>
              </a:rPr>
              <a:t>elasticNetParam: 	[0.0, 0.5, 1.0]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3" name="Google Shape;403;p45"/>
          <p:cNvSpPr txBox="1"/>
          <p:nvPr/>
        </p:nvSpPr>
        <p:spPr>
          <a:xfrm>
            <a:off x="1983000" y="1046088"/>
            <a:ext cx="517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latin typeface="Lexend"/>
                <a:ea typeface="Lexend"/>
                <a:cs typeface="Lexend"/>
                <a:sym typeface="Lexend"/>
              </a:rPr>
              <a:t>Tuned parameters</a:t>
            </a:r>
            <a:endParaRPr b="1" sz="2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6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 classification: Results 1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9" name="Google Shape;409;p46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11" name="Google Shape;411;p46"/>
          <p:cNvSpPr txBox="1"/>
          <p:nvPr/>
        </p:nvSpPr>
        <p:spPr>
          <a:xfrm>
            <a:off x="1983000" y="923950"/>
            <a:ext cx="517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RGB</a:t>
            </a:r>
            <a:r>
              <a:rPr lang="it" sz="1800">
                <a:latin typeface="Lexend"/>
                <a:ea typeface="Lexend"/>
                <a:cs typeface="Lexend"/>
                <a:sym typeface="Lexend"/>
              </a:rPr>
              <a:t> preprocessing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2" name="Google Shape;412;p46"/>
          <p:cNvSpPr txBox="1"/>
          <p:nvPr/>
        </p:nvSpPr>
        <p:spPr>
          <a:xfrm>
            <a:off x="3707250" y="3863100"/>
            <a:ext cx="17295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Accuracy   = 0.86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AUC-PR = 0.94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AUC-ROC = 0.93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13" name="Google Shape;413;p46"/>
          <p:cNvPicPr preferRelativeResize="0"/>
          <p:nvPr/>
        </p:nvPicPr>
        <p:blipFill rotWithShape="1">
          <a:blip r:embed="rId3">
            <a:alphaModFix/>
          </a:blip>
          <a:srcRect b="0" l="0" r="0" t="8138"/>
          <a:stretch/>
        </p:blipFill>
        <p:spPr>
          <a:xfrm>
            <a:off x="1003095" y="1393226"/>
            <a:ext cx="7137803" cy="23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ambient classification: Results 2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47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1983000" y="923950"/>
            <a:ext cx="517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Grayscale</a:t>
            </a:r>
            <a:r>
              <a:rPr lang="it" sz="1800">
                <a:latin typeface="Lexend"/>
                <a:ea typeface="Lexend"/>
                <a:cs typeface="Lexend"/>
                <a:sym typeface="Lexend"/>
              </a:rPr>
              <a:t> preprocessing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2" name="Google Shape;422;p47"/>
          <p:cNvSpPr txBox="1"/>
          <p:nvPr/>
        </p:nvSpPr>
        <p:spPr>
          <a:xfrm>
            <a:off x="3707250" y="3863100"/>
            <a:ext cx="17295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Accuracy   = 0.84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AUC-PR = 0.93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AUC-ROC = 0.92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3" name="Google Shape;423;p47"/>
          <p:cNvPicPr preferRelativeResize="0"/>
          <p:nvPr/>
        </p:nvPicPr>
        <p:blipFill rotWithShape="1">
          <a:blip r:embed="rId3">
            <a:alphaModFix/>
          </a:blip>
          <a:srcRect b="0" l="0" r="0" t="7441"/>
          <a:stretch/>
        </p:blipFill>
        <p:spPr>
          <a:xfrm>
            <a:off x="1000564" y="1383462"/>
            <a:ext cx="7142874" cy="23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Color palette clustering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9" name="Google Shape;429;p48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31" name="Google Shape;431;p48"/>
          <p:cNvPicPr preferRelativeResize="0"/>
          <p:nvPr/>
        </p:nvPicPr>
        <p:blipFill rotWithShape="1">
          <a:blip r:embed="rId3">
            <a:alphaModFix/>
          </a:blip>
          <a:srcRect b="6064" l="5351" r="5458" t="8039"/>
          <a:stretch/>
        </p:blipFill>
        <p:spPr>
          <a:xfrm>
            <a:off x="1701375" y="775000"/>
            <a:ext cx="5741250" cy="389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324" y="2760024"/>
            <a:ext cx="1172850" cy="4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0775" y="3383200"/>
            <a:ext cx="1102615" cy="4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9567" y="3303368"/>
            <a:ext cx="869576" cy="4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8025" y="2822066"/>
            <a:ext cx="932361" cy="4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8750" y="2208149"/>
            <a:ext cx="869575" cy="453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0450" y="2366425"/>
            <a:ext cx="75141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6525" y="1380167"/>
            <a:ext cx="703044" cy="3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04343" y="1117107"/>
            <a:ext cx="932350" cy="48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7325" y="1706781"/>
            <a:ext cx="932350" cy="387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Color palette clustering: 3D Plot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6" name="Google Shape;446;p49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48" name="Google Shape;448;p49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5516301" y="944264"/>
            <a:ext cx="3040476" cy="27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 rotWithShape="1">
          <a:blip r:embed="rId3">
            <a:alphaModFix/>
          </a:blip>
          <a:srcRect b="20226" l="50000" r="0" t="18979"/>
          <a:stretch/>
        </p:blipFill>
        <p:spPr>
          <a:xfrm>
            <a:off x="743150" y="1419100"/>
            <a:ext cx="4201649" cy="23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9"/>
          <p:cNvSpPr txBox="1"/>
          <p:nvPr/>
        </p:nvSpPr>
        <p:spPr>
          <a:xfrm>
            <a:off x="1476113" y="3724375"/>
            <a:ext cx="273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Original image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1" name="Google Shape;451;p49"/>
          <p:cNvSpPr txBox="1"/>
          <p:nvPr/>
        </p:nvSpPr>
        <p:spPr>
          <a:xfrm>
            <a:off x="5668675" y="3724375"/>
            <a:ext cx="273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RGB 3D plot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Color palette clustering: extraction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p50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59" name="Google Shape;459;p50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577300" y="1810564"/>
            <a:ext cx="2232099" cy="20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/>
          <p:nvPr/>
        </p:nvSpPr>
        <p:spPr>
          <a:xfrm>
            <a:off x="3890025" y="2634059"/>
            <a:ext cx="1070700" cy="36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Lexend"/>
                <a:ea typeface="Lexend"/>
                <a:cs typeface="Lexend"/>
                <a:sym typeface="Lexend"/>
              </a:rPr>
              <a:t>Kmeans</a:t>
            </a:r>
            <a:endParaRPr sz="13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61" name="Google Shape;461;p50"/>
          <p:cNvCxnSpPr>
            <a:endCxn id="460" idx="1"/>
          </p:cNvCxnSpPr>
          <p:nvPr/>
        </p:nvCxnSpPr>
        <p:spPr>
          <a:xfrm>
            <a:off x="2968725" y="2817209"/>
            <a:ext cx="921300" cy="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50"/>
          <p:cNvCxnSpPr/>
          <p:nvPr/>
        </p:nvCxnSpPr>
        <p:spPr>
          <a:xfrm>
            <a:off x="4960875" y="2817775"/>
            <a:ext cx="879900" cy="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3" name="Google Shape;4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1350" y="2559937"/>
            <a:ext cx="2232100" cy="51576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0"/>
          <p:cNvSpPr txBox="1"/>
          <p:nvPr/>
        </p:nvSpPr>
        <p:spPr>
          <a:xfrm>
            <a:off x="4087200" y="3086388"/>
            <a:ext cx="7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0"/>
          <p:cNvSpPr txBox="1"/>
          <p:nvPr/>
        </p:nvSpPr>
        <p:spPr>
          <a:xfrm>
            <a:off x="3057513" y="2280063"/>
            <a:ext cx="273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K = 6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6" name="Google Shape;466;p50"/>
          <p:cNvSpPr txBox="1"/>
          <p:nvPr/>
        </p:nvSpPr>
        <p:spPr>
          <a:xfrm>
            <a:off x="325500" y="1596788"/>
            <a:ext cx="273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RGB 3D plot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7" name="Google Shape;467;p50"/>
          <p:cNvSpPr txBox="1"/>
          <p:nvPr/>
        </p:nvSpPr>
        <p:spPr>
          <a:xfrm>
            <a:off x="5496300" y="2280063"/>
            <a:ext cx="332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Color palette with 6 colors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Color palette clustering: palettes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3" name="Google Shape;473;p51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75" name="Google Shape;47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150" y="1027775"/>
            <a:ext cx="6559700" cy="308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Color palette clustering: approaches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1" name="Google Shape;481;p52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83" name="Google Shape;483;p52"/>
          <p:cNvSpPr txBox="1"/>
          <p:nvPr/>
        </p:nvSpPr>
        <p:spPr>
          <a:xfrm>
            <a:off x="529650" y="1284125"/>
            <a:ext cx="8084700" cy="1048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●"/>
            </a:pPr>
            <a:r>
              <a:rPr b="1" lang="it" sz="1700">
                <a:latin typeface="Lexend"/>
                <a:ea typeface="Lexend"/>
                <a:cs typeface="Lexend"/>
                <a:sym typeface="Lexend"/>
              </a:rPr>
              <a:t>Plain:</a:t>
            </a:r>
            <a:r>
              <a:rPr lang="it" sz="1700">
                <a:latin typeface="Lexend"/>
                <a:ea typeface="Lexend"/>
                <a:cs typeface="Lexend"/>
                <a:sym typeface="Lexend"/>
              </a:rPr>
              <a:t>  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Lexend"/>
                <a:ea typeface="Lexend"/>
                <a:cs typeface="Lexend"/>
                <a:sym typeface="Lexend"/>
              </a:rPr>
              <a:t>1st row of palette images -&gt; K-means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4" name="Google Shape;484;p52"/>
          <p:cNvSpPr txBox="1"/>
          <p:nvPr/>
        </p:nvSpPr>
        <p:spPr>
          <a:xfrm>
            <a:off x="529650" y="2761600"/>
            <a:ext cx="8084700" cy="1048200"/>
          </a:xfrm>
          <a:prstGeom prst="rect">
            <a:avLst/>
          </a:prstGeom>
          <a:noFill/>
          <a:ln cap="flat" cmpd="sng" w="9525">
            <a:solidFill>
              <a:srgbClr val="D5D5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Char char="●"/>
            </a:pPr>
            <a:r>
              <a:rPr b="1" lang="it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ResNet: </a:t>
            </a:r>
            <a:endParaRPr b="1"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Palette images -&gt; ResNet50 -&gt; Extracted Features -&gt; K-means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Approaches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29650" y="1284125"/>
            <a:ext cx="8084700" cy="10635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●"/>
            </a:pPr>
            <a:r>
              <a:rPr b="1" lang="it" sz="1700">
                <a:latin typeface="Lexend"/>
                <a:ea typeface="Lexend"/>
                <a:cs typeface="Lexend"/>
                <a:sym typeface="Lexend"/>
              </a:rPr>
              <a:t>First</a:t>
            </a:r>
            <a:r>
              <a:rPr b="1" lang="it" sz="1700">
                <a:latin typeface="Lexend"/>
                <a:ea typeface="Lexend"/>
                <a:cs typeface="Lexend"/>
                <a:sym typeface="Lexend"/>
              </a:rPr>
              <a:t> approach:</a:t>
            </a:r>
            <a:r>
              <a:rPr lang="it" sz="1700">
                <a:latin typeface="Lexend"/>
                <a:ea typeface="Lexend"/>
                <a:cs typeface="Lexend"/>
                <a:sym typeface="Lexend"/>
              </a:rPr>
              <a:t>  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VGG16 Transfer learning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529650" y="2761600"/>
            <a:ext cx="8084700" cy="1063500"/>
          </a:xfrm>
          <a:prstGeom prst="rect">
            <a:avLst/>
          </a:prstGeom>
          <a:noFill/>
          <a:ln cap="flat" cmpd="sng" w="9525">
            <a:solidFill>
              <a:srgbClr val="D5D5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Char char="●"/>
            </a:pPr>
            <a:r>
              <a:rPr b="1" lang="it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Second</a:t>
            </a:r>
            <a:r>
              <a:rPr b="1" lang="it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approach: </a:t>
            </a:r>
            <a:endParaRPr b="1"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VGG16 (Featurization) + Support Vector Machine (classification)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858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Color palette clustering: plain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0" name="Google Shape;490;p53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492" name="Google Shape;4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59" y="2343407"/>
            <a:ext cx="3377775" cy="9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3"/>
          <p:cNvSpPr/>
          <p:nvPr/>
        </p:nvSpPr>
        <p:spPr>
          <a:xfrm>
            <a:off x="382131" y="2768642"/>
            <a:ext cx="3229200" cy="7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3"/>
          <p:cNvSpPr txBox="1"/>
          <p:nvPr/>
        </p:nvSpPr>
        <p:spPr>
          <a:xfrm>
            <a:off x="5313543" y="2628413"/>
            <a:ext cx="352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[[</a:t>
            </a:r>
            <a:r>
              <a:rPr lang="it" sz="1100">
                <a:latin typeface="Lexend"/>
                <a:ea typeface="Lexend"/>
                <a:cs typeface="Lexend"/>
                <a:sym typeface="Lexend"/>
              </a:rPr>
              <a:t>104</a:t>
            </a:r>
            <a:r>
              <a:rPr lang="it" sz="1100">
                <a:latin typeface="Lexend"/>
                <a:ea typeface="Lexend"/>
                <a:cs typeface="Lexend"/>
                <a:sym typeface="Lexend"/>
              </a:rPr>
              <a:t>, 85, 41], [</a:t>
            </a:r>
            <a:r>
              <a:rPr lang="it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104, 85, 41],</a:t>
            </a:r>
            <a:r>
              <a:rPr lang="it" sz="1100">
                <a:latin typeface="Lexend"/>
                <a:ea typeface="Lexend"/>
                <a:cs typeface="Lexend"/>
                <a:sym typeface="Lexend"/>
              </a:rPr>
              <a:t>   . . . , [133, 131, 100]]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95" name="Google Shape;495;p53"/>
          <p:cNvCxnSpPr>
            <a:stCxn id="492" idx="3"/>
            <a:endCxn id="494" idx="1"/>
          </p:cNvCxnSpPr>
          <p:nvPr/>
        </p:nvCxnSpPr>
        <p:spPr>
          <a:xfrm>
            <a:off x="3685634" y="2805407"/>
            <a:ext cx="162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96" name="Google Shape;4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50" y="1378056"/>
            <a:ext cx="3294950" cy="75946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3"/>
          <p:cNvSpPr txBox="1"/>
          <p:nvPr/>
        </p:nvSpPr>
        <p:spPr>
          <a:xfrm>
            <a:off x="5355493" y="1580775"/>
            <a:ext cx="352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[[53, 111, 148], </a:t>
            </a:r>
            <a:r>
              <a:rPr lang="it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[53, 111, 148]</a:t>
            </a:r>
            <a:r>
              <a:rPr lang="it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</a:t>
            </a:r>
            <a:r>
              <a:rPr lang="it" sz="1100">
                <a:latin typeface="Lexend"/>
                <a:ea typeface="Lexend"/>
                <a:cs typeface="Lexend"/>
                <a:sym typeface="Lexend"/>
              </a:rPr>
              <a:t>   . . . , [107, 50, 61]]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498" name="Google Shape;498;p53"/>
          <p:cNvCxnSpPr>
            <a:stCxn id="496" idx="3"/>
            <a:endCxn id="497" idx="1"/>
          </p:cNvCxnSpPr>
          <p:nvPr/>
        </p:nvCxnSpPr>
        <p:spPr>
          <a:xfrm>
            <a:off x="3602800" y="1757790"/>
            <a:ext cx="1752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53"/>
          <p:cNvSpPr/>
          <p:nvPr/>
        </p:nvSpPr>
        <p:spPr>
          <a:xfrm>
            <a:off x="340725" y="1721025"/>
            <a:ext cx="3229200" cy="7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837" y="3473275"/>
            <a:ext cx="3377775" cy="7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3"/>
          <p:cNvSpPr txBox="1"/>
          <p:nvPr/>
        </p:nvSpPr>
        <p:spPr>
          <a:xfrm>
            <a:off x="5313418" y="3702250"/>
            <a:ext cx="352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[[16, 7, 0], [</a:t>
            </a:r>
            <a:r>
              <a:rPr lang="it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16, 7, 0</a:t>
            </a:r>
            <a:r>
              <a:rPr lang="it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],</a:t>
            </a:r>
            <a:r>
              <a:rPr lang="it" sz="1100">
                <a:latin typeface="Lexend"/>
                <a:ea typeface="Lexend"/>
                <a:cs typeface="Lexend"/>
                <a:sym typeface="Lexend"/>
              </a:rPr>
              <a:t>   . . . , [78, 22, 17]]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02" name="Google Shape;502;p53"/>
          <p:cNvCxnSpPr>
            <a:endCxn id="501" idx="1"/>
          </p:cNvCxnSpPr>
          <p:nvPr/>
        </p:nvCxnSpPr>
        <p:spPr>
          <a:xfrm>
            <a:off x="3685618" y="3879250"/>
            <a:ext cx="162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3" name="Google Shape;503;p53"/>
          <p:cNvSpPr/>
          <p:nvPr/>
        </p:nvSpPr>
        <p:spPr>
          <a:xfrm>
            <a:off x="382131" y="3852992"/>
            <a:ext cx="3229200" cy="7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3"/>
          <p:cNvSpPr txBox="1"/>
          <p:nvPr/>
        </p:nvSpPr>
        <p:spPr>
          <a:xfrm>
            <a:off x="2810693" y="848025"/>
            <a:ext cx="352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Lexend"/>
                <a:ea typeface="Lexend"/>
                <a:cs typeface="Lexend"/>
                <a:sym typeface="Lexend"/>
              </a:rPr>
              <a:t>The shape of the arrays is 3 channels x 50 pixels</a:t>
            </a:r>
            <a:endParaRPr sz="11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4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858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Color palette clustering: ResNet50 approach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0" name="Google Shape;510;p54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12" name="Google Shape;512;p54"/>
          <p:cNvSpPr/>
          <p:nvPr/>
        </p:nvSpPr>
        <p:spPr>
          <a:xfrm>
            <a:off x="3926850" y="2573813"/>
            <a:ext cx="1290300" cy="591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K-Means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3" name="Google Shape;513;p54"/>
          <p:cNvSpPr txBox="1"/>
          <p:nvPr/>
        </p:nvSpPr>
        <p:spPr>
          <a:xfrm>
            <a:off x="218625" y="1031575"/>
            <a:ext cx="30132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Flattened f</a:t>
            </a:r>
            <a:r>
              <a:rPr lang="it" sz="1200">
                <a:latin typeface="Lexend"/>
                <a:ea typeface="Lexend"/>
                <a:cs typeface="Lexend"/>
                <a:sym typeface="Lexend"/>
              </a:rPr>
              <a:t>eatures Vector, 150 x 1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14" name="Google Shape;514;p54"/>
          <p:cNvCxnSpPr>
            <a:stCxn id="515" idx="3"/>
            <a:endCxn id="512" idx="1"/>
          </p:cNvCxnSpPr>
          <p:nvPr/>
        </p:nvCxnSpPr>
        <p:spPr>
          <a:xfrm>
            <a:off x="2839275" y="2008475"/>
            <a:ext cx="1087500" cy="86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54"/>
          <p:cNvCxnSpPr>
            <a:stCxn id="517" idx="3"/>
            <a:endCxn id="512" idx="1"/>
          </p:cNvCxnSpPr>
          <p:nvPr/>
        </p:nvCxnSpPr>
        <p:spPr>
          <a:xfrm flipH="1" rot="10800000">
            <a:off x="2940799" y="2869788"/>
            <a:ext cx="9861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54"/>
          <p:cNvCxnSpPr>
            <a:stCxn id="519" idx="3"/>
            <a:endCxn id="512" idx="1"/>
          </p:cNvCxnSpPr>
          <p:nvPr/>
        </p:nvCxnSpPr>
        <p:spPr>
          <a:xfrm flipH="1" rot="10800000">
            <a:off x="2452400" y="2869825"/>
            <a:ext cx="1474500" cy="873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54"/>
          <p:cNvCxnSpPr>
            <a:stCxn id="512" idx="3"/>
            <a:endCxn id="521" idx="1"/>
          </p:cNvCxnSpPr>
          <p:nvPr/>
        </p:nvCxnSpPr>
        <p:spPr>
          <a:xfrm>
            <a:off x="5217150" y="2869763"/>
            <a:ext cx="5649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21" name="Google Shape;521;p54"/>
          <p:cNvPicPr preferRelativeResize="0"/>
          <p:nvPr/>
        </p:nvPicPr>
        <p:blipFill rotWithShape="1">
          <a:blip r:embed="rId3">
            <a:alphaModFix/>
          </a:blip>
          <a:srcRect b="6064" l="5351" r="5458" t="8039"/>
          <a:stretch/>
        </p:blipFill>
        <p:spPr>
          <a:xfrm>
            <a:off x="5782000" y="1850913"/>
            <a:ext cx="3013075" cy="204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663" y="2961379"/>
            <a:ext cx="544967" cy="22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972" y="3251494"/>
            <a:ext cx="512332" cy="22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6701" y="3214329"/>
            <a:ext cx="404050" cy="22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7210" y="2990262"/>
            <a:ext cx="433224" cy="22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9160" y="2704457"/>
            <a:ext cx="404051" cy="21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51370" y="2778142"/>
            <a:ext cx="349148" cy="18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00031" y="2318996"/>
            <a:ext cx="326671" cy="17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89325" y="2196531"/>
            <a:ext cx="433219" cy="22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53338" y="2471049"/>
            <a:ext cx="433218" cy="18057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4"/>
          <p:cNvSpPr txBox="1"/>
          <p:nvPr/>
        </p:nvSpPr>
        <p:spPr>
          <a:xfrm>
            <a:off x="101599" y="2714238"/>
            <a:ext cx="283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Lexend"/>
                <a:ea typeface="Lexend"/>
                <a:cs typeface="Lexend"/>
                <a:sym typeface="Lexend"/>
              </a:rPr>
              <a:t>[104, 85, 41, </a:t>
            </a:r>
            <a:r>
              <a:rPr lang="it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104, 85, 41,</a:t>
            </a:r>
            <a:r>
              <a:rPr lang="it" sz="900">
                <a:latin typeface="Lexend"/>
                <a:ea typeface="Lexend"/>
                <a:cs typeface="Lexend"/>
                <a:sym typeface="Lexend"/>
              </a:rPr>
              <a:t>   . . . , 133, 131, 100]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5" name="Google Shape;515;p54"/>
          <p:cNvSpPr txBox="1"/>
          <p:nvPr/>
        </p:nvSpPr>
        <p:spPr>
          <a:xfrm>
            <a:off x="42075" y="1846925"/>
            <a:ext cx="279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Lexend"/>
                <a:ea typeface="Lexend"/>
                <a:cs typeface="Lexend"/>
                <a:sym typeface="Lexend"/>
              </a:rPr>
              <a:t>[53, 111, 148, </a:t>
            </a:r>
            <a:r>
              <a:rPr lang="it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53, 111, 148,</a:t>
            </a:r>
            <a:r>
              <a:rPr lang="it" sz="900">
                <a:latin typeface="Lexend"/>
                <a:ea typeface="Lexend"/>
                <a:cs typeface="Lexend"/>
                <a:sym typeface="Lexend"/>
              </a:rPr>
              <a:t>   . . . , 107, 50, 61]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54"/>
          <p:cNvSpPr txBox="1"/>
          <p:nvPr/>
        </p:nvSpPr>
        <p:spPr>
          <a:xfrm>
            <a:off x="101600" y="3581575"/>
            <a:ext cx="23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latin typeface="Lexend"/>
                <a:ea typeface="Lexend"/>
                <a:cs typeface="Lexend"/>
                <a:sym typeface="Lexend"/>
              </a:rPr>
              <a:t>[16, 7, 0, </a:t>
            </a:r>
            <a:r>
              <a:rPr lang="it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16, 7, 0,</a:t>
            </a:r>
            <a:r>
              <a:rPr lang="it" sz="900">
                <a:latin typeface="Lexend"/>
                <a:ea typeface="Lexend"/>
                <a:cs typeface="Lexend"/>
                <a:sym typeface="Lexend"/>
              </a:rPr>
              <a:t>   . . . , 78, 22, 17]</a:t>
            </a:r>
            <a:endParaRPr sz="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plain - 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Search of optimal K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6" name="Google Shape;536;p55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38" name="Google Shape;53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25" y="824400"/>
            <a:ext cx="7656554" cy="37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5"/>
          <p:cNvSpPr txBox="1"/>
          <p:nvPr/>
        </p:nvSpPr>
        <p:spPr>
          <a:xfrm>
            <a:off x="73903" y="4808200"/>
            <a:ext cx="787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*The values on the x axis of the silhouette score should actually be x+3, so 10 it’s actually 13 and the graph goes from 3 to 30 just like the elbow method one</a:t>
            </a:r>
            <a:endParaRPr sz="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6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plain K Means - K = 12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5" name="Google Shape;545;p56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47" name="Google Shape;5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63" y="824400"/>
            <a:ext cx="7425284" cy="37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plain clusters (1st page)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3" name="Google Shape;553;p57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57"/>
          <p:cNvSpPr txBox="1"/>
          <p:nvPr/>
        </p:nvSpPr>
        <p:spPr>
          <a:xfrm>
            <a:off x="73902" y="4808200"/>
            <a:ext cx="48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 = 12</a:t>
            </a:r>
            <a:endParaRPr sz="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6" name="Google Shape;5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9113"/>
            <a:ext cx="8839204" cy="347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8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plain clusters (2nd page)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2" name="Google Shape;562;p58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64" name="Google Shape;564;p58"/>
          <p:cNvSpPr txBox="1"/>
          <p:nvPr/>
        </p:nvSpPr>
        <p:spPr>
          <a:xfrm>
            <a:off x="73902" y="4808200"/>
            <a:ext cx="48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 = 12</a:t>
            </a:r>
            <a:endParaRPr sz="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5" name="Google Shape;5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0475"/>
            <a:ext cx="8839204" cy="3487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plain clusters (3rd page)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59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73" name="Google Shape;573;p59"/>
          <p:cNvSpPr txBox="1"/>
          <p:nvPr/>
        </p:nvSpPr>
        <p:spPr>
          <a:xfrm>
            <a:off x="73902" y="4808200"/>
            <a:ext cx="48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 = 12</a:t>
            </a:r>
            <a:endParaRPr sz="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74" name="Google Shape;5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8538"/>
            <a:ext cx="8839204" cy="3431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0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plain conclusions (K = 12)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60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82" name="Google Shape;582;p60"/>
          <p:cNvSpPr txBox="1"/>
          <p:nvPr/>
        </p:nvSpPr>
        <p:spPr>
          <a:xfrm>
            <a:off x="366675" y="980375"/>
            <a:ext cx="841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3" name="Google Shape;5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575"/>
            <a:ext cx="8839202" cy="1705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03469"/>
            <a:ext cx="9144002" cy="1747261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0"/>
          <p:cNvSpPr txBox="1"/>
          <p:nvPr/>
        </p:nvSpPr>
        <p:spPr>
          <a:xfrm>
            <a:off x="2258950" y="3641750"/>
            <a:ext cx="93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yellow and blue ???</a:t>
            </a: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6" name="Google Shape;586;p60"/>
          <p:cNvSpPr txBox="1"/>
          <p:nvPr/>
        </p:nvSpPr>
        <p:spPr>
          <a:xfrm>
            <a:off x="516800" y="1919025"/>
            <a:ext cx="93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green ???</a:t>
            </a:r>
            <a:endParaRPr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1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858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Color palette clustering: ResNet50 approach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2" name="Google Shape;592;p61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74" y="2343400"/>
            <a:ext cx="791775" cy="9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61"/>
          <p:cNvCxnSpPr>
            <a:stCxn id="594" idx="3"/>
            <a:endCxn id="596" idx="1"/>
          </p:cNvCxnSpPr>
          <p:nvPr/>
        </p:nvCxnSpPr>
        <p:spPr>
          <a:xfrm flipH="1" rot="10800000">
            <a:off x="1276449" y="2791300"/>
            <a:ext cx="1507200" cy="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7" name="Google Shape;59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75" y="1378038"/>
            <a:ext cx="791776" cy="75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1"/>
          <p:cNvCxnSpPr>
            <a:stCxn id="597" idx="3"/>
            <a:endCxn id="596" idx="1"/>
          </p:cNvCxnSpPr>
          <p:nvPr/>
        </p:nvCxnSpPr>
        <p:spPr>
          <a:xfrm>
            <a:off x="1276451" y="1757775"/>
            <a:ext cx="1507200" cy="103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9" name="Google Shape;59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66" y="3473300"/>
            <a:ext cx="791775" cy="791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61"/>
          <p:cNvCxnSpPr>
            <a:stCxn id="599" idx="3"/>
            <a:endCxn id="596" idx="1"/>
          </p:cNvCxnSpPr>
          <p:nvPr/>
        </p:nvCxnSpPr>
        <p:spPr>
          <a:xfrm flipH="1" rot="10800000">
            <a:off x="1276441" y="2791050"/>
            <a:ext cx="1507200" cy="107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61"/>
          <p:cNvSpPr/>
          <p:nvPr/>
        </p:nvSpPr>
        <p:spPr>
          <a:xfrm>
            <a:off x="2783700" y="2329186"/>
            <a:ext cx="1779000" cy="92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ResNet50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01" name="Google Shape;601;p61"/>
          <p:cNvCxnSpPr>
            <a:stCxn id="596" idx="3"/>
            <a:endCxn id="602" idx="1"/>
          </p:cNvCxnSpPr>
          <p:nvPr/>
        </p:nvCxnSpPr>
        <p:spPr>
          <a:xfrm flipH="1" rot="10800000">
            <a:off x="4562700" y="1757686"/>
            <a:ext cx="1751100" cy="103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61"/>
          <p:cNvCxnSpPr>
            <a:stCxn id="596" idx="3"/>
            <a:endCxn id="604" idx="1"/>
          </p:cNvCxnSpPr>
          <p:nvPr/>
        </p:nvCxnSpPr>
        <p:spPr>
          <a:xfrm>
            <a:off x="4562700" y="2791186"/>
            <a:ext cx="1751100" cy="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61"/>
          <p:cNvCxnSpPr>
            <a:stCxn id="596" idx="3"/>
            <a:endCxn id="606" idx="1"/>
          </p:cNvCxnSpPr>
          <p:nvPr/>
        </p:nvCxnSpPr>
        <p:spPr>
          <a:xfrm>
            <a:off x="4562700" y="2791186"/>
            <a:ext cx="1751100" cy="1078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61"/>
          <p:cNvSpPr txBox="1"/>
          <p:nvPr/>
        </p:nvSpPr>
        <p:spPr>
          <a:xfrm>
            <a:off x="6313925" y="2597650"/>
            <a:ext cx="25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[0.0024, 0.534,   . . ., 0.12]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7" name="Google Shape;607;p61"/>
          <p:cNvSpPr txBox="1"/>
          <p:nvPr/>
        </p:nvSpPr>
        <p:spPr>
          <a:xfrm>
            <a:off x="6277150" y="782400"/>
            <a:ext cx="24441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Features Vector, 8192 columns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6" name="Google Shape;606;p61"/>
          <p:cNvSpPr txBox="1"/>
          <p:nvPr/>
        </p:nvSpPr>
        <p:spPr>
          <a:xfrm>
            <a:off x="6313925" y="3661500"/>
            <a:ext cx="25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[0.0075, 0.123,   . . ., 0.75]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2" name="Google Shape;602;p61"/>
          <p:cNvSpPr txBox="1"/>
          <p:nvPr/>
        </p:nvSpPr>
        <p:spPr>
          <a:xfrm>
            <a:off x="6313925" y="1550025"/>
            <a:ext cx="25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[0.12, 0.3467,   . . ., 0.985]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8583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Color palette clustering: ResNet50 approach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3" name="Google Shape;613;p62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15" name="Google Shape;615;p62"/>
          <p:cNvSpPr/>
          <p:nvPr/>
        </p:nvSpPr>
        <p:spPr>
          <a:xfrm>
            <a:off x="3612763" y="2455777"/>
            <a:ext cx="1438800" cy="747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Lexend"/>
                <a:ea typeface="Lexend"/>
                <a:cs typeface="Lexend"/>
                <a:sym typeface="Lexend"/>
              </a:rPr>
              <a:t>K-Means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6" name="Google Shape;616;p62"/>
          <p:cNvSpPr txBox="1"/>
          <p:nvPr/>
        </p:nvSpPr>
        <p:spPr>
          <a:xfrm>
            <a:off x="43100" y="2575313"/>
            <a:ext cx="25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[0.0024, 0.534,   . . ., 0.12]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7" name="Google Shape;617;p62"/>
          <p:cNvSpPr txBox="1"/>
          <p:nvPr/>
        </p:nvSpPr>
        <p:spPr>
          <a:xfrm>
            <a:off x="101600" y="915200"/>
            <a:ext cx="24441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Features</a:t>
            </a:r>
            <a:r>
              <a:rPr lang="it" sz="1200"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it" sz="1200">
                <a:latin typeface="Lexend"/>
                <a:ea typeface="Lexend"/>
                <a:cs typeface="Lexend"/>
                <a:sym typeface="Lexend"/>
              </a:rPr>
              <a:t>Vector, 8192 columns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8" name="Google Shape;618;p62"/>
          <p:cNvSpPr txBox="1"/>
          <p:nvPr/>
        </p:nvSpPr>
        <p:spPr>
          <a:xfrm>
            <a:off x="43100" y="3639163"/>
            <a:ext cx="25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[0.0075, 0.123,   . . ., 0.75]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9" name="Google Shape;619;p62"/>
          <p:cNvSpPr txBox="1"/>
          <p:nvPr/>
        </p:nvSpPr>
        <p:spPr>
          <a:xfrm>
            <a:off x="43100" y="1527688"/>
            <a:ext cx="250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[0.12, 0.3467,   . . ., 0.985]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0" name="Google Shape;620;p62"/>
          <p:cNvSpPr txBox="1"/>
          <p:nvPr/>
        </p:nvSpPr>
        <p:spPr>
          <a:xfrm>
            <a:off x="43100" y="1892975"/>
            <a:ext cx="2502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Lexend"/>
                <a:ea typeface="Lexend"/>
                <a:cs typeface="Lexend"/>
                <a:sym typeface="Lexend"/>
              </a:rPr>
              <a:t>.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Lexend"/>
                <a:ea typeface="Lexend"/>
                <a:cs typeface="Lexend"/>
                <a:sym typeface="Lexend"/>
              </a:rPr>
              <a:t>.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1" name="Google Shape;621;p62"/>
          <p:cNvSpPr txBox="1"/>
          <p:nvPr/>
        </p:nvSpPr>
        <p:spPr>
          <a:xfrm>
            <a:off x="43100" y="2891875"/>
            <a:ext cx="2502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Lexend"/>
                <a:ea typeface="Lexend"/>
                <a:cs typeface="Lexend"/>
                <a:sym typeface="Lexend"/>
              </a:rPr>
              <a:t>.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Lexend"/>
                <a:ea typeface="Lexend"/>
                <a:cs typeface="Lexend"/>
                <a:sym typeface="Lexend"/>
              </a:rPr>
              <a:t>.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22" name="Google Shape;622;p62"/>
          <p:cNvCxnSpPr>
            <a:stCxn id="619" idx="3"/>
            <a:endCxn id="615" idx="1"/>
          </p:cNvCxnSpPr>
          <p:nvPr/>
        </p:nvCxnSpPr>
        <p:spPr>
          <a:xfrm>
            <a:off x="2545700" y="1735438"/>
            <a:ext cx="1067100" cy="109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62"/>
          <p:cNvCxnSpPr>
            <a:stCxn id="616" idx="3"/>
            <a:endCxn id="615" idx="1"/>
          </p:cNvCxnSpPr>
          <p:nvPr/>
        </p:nvCxnSpPr>
        <p:spPr>
          <a:xfrm>
            <a:off x="2545700" y="2783063"/>
            <a:ext cx="1067100" cy="4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62"/>
          <p:cNvCxnSpPr>
            <a:stCxn id="618" idx="3"/>
            <a:endCxn id="615" idx="1"/>
          </p:cNvCxnSpPr>
          <p:nvPr/>
        </p:nvCxnSpPr>
        <p:spPr>
          <a:xfrm flipH="1" rot="10800000">
            <a:off x="2545700" y="2829313"/>
            <a:ext cx="1067100" cy="101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5" name="Google Shape;625;p62"/>
          <p:cNvCxnSpPr>
            <a:stCxn id="615" idx="3"/>
            <a:endCxn id="626" idx="1"/>
          </p:cNvCxnSpPr>
          <p:nvPr/>
        </p:nvCxnSpPr>
        <p:spPr>
          <a:xfrm>
            <a:off x="5051563" y="2829427"/>
            <a:ext cx="52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6" name="Google Shape;626;p62"/>
          <p:cNvPicPr preferRelativeResize="0"/>
          <p:nvPr/>
        </p:nvPicPr>
        <p:blipFill rotWithShape="1">
          <a:blip r:embed="rId3">
            <a:alphaModFix/>
          </a:blip>
          <a:srcRect b="6064" l="5351" r="5458" t="8039"/>
          <a:stretch/>
        </p:blipFill>
        <p:spPr>
          <a:xfrm>
            <a:off x="5581375" y="1662736"/>
            <a:ext cx="3436607" cy="23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815" y="3077336"/>
            <a:ext cx="666759" cy="27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5564" y="3431610"/>
            <a:ext cx="626830" cy="27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5701" y="3386226"/>
            <a:ext cx="494349" cy="27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2158" y="3112606"/>
            <a:ext cx="530043" cy="27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5377" y="2763595"/>
            <a:ext cx="494349" cy="2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46414" y="2853575"/>
            <a:ext cx="427178" cy="223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6026" y="2292888"/>
            <a:ext cx="399677" cy="20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02321" y="2143340"/>
            <a:ext cx="530037" cy="2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02989" y="2478568"/>
            <a:ext cx="530036" cy="220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Dataset creation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87" y="1282899"/>
            <a:ext cx="3648400" cy="285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8"/>
          <p:cNvCxnSpPr/>
          <p:nvPr/>
        </p:nvCxnSpPr>
        <p:spPr>
          <a:xfrm flipH="1" rot="10800000">
            <a:off x="4237788" y="2741475"/>
            <a:ext cx="14463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96" name="Google Shape;96;p18"/>
          <p:cNvGraphicFramePr/>
          <p:nvPr/>
        </p:nvGraphicFramePr>
        <p:xfrm>
          <a:off x="5767313" y="1614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{E09FAC89-30AC-4DE5-9606-D6A04CFC0427}</a:tableStyleId>
              </a:tblPr>
              <a:tblGrid>
                <a:gridCol w="1478575"/>
                <a:gridCol w="1478575"/>
              </a:tblGrid>
              <a:tr h="361575"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Shot_type</a:t>
                      </a:r>
                      <a:endParaRPr b="1"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Count</a:t>
                      </a:r>
                      <a:endParaRPr b="1"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361575"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medium shot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1475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361575"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wide shot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2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1475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400025"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medium wide             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2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1475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361575"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close-up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2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1475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400025"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2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medium close-up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60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" sz="12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1475</a:t>
                      </a:r>
                      <a:endParaRPr sz="12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ResNet50 - Search of optimal K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1" name="Google Shape;641;p63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43" name="Google Shape;6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725" y="824400"/>
            <a:ext cx="7656554" cy="37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3"/>
          <p:cNvSpPr txBox="1"/>
          <p:nvPr/>
        </p:nvSpPr>
        <p:spPr>
          <a:xfrm>
            <a:off x="73903" y="4808200"/>
            <a:ext cx="787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*The values on the x axis of the silhouette score should actually be (x*5)+2, so 5 it’s actually 27 and the graph goes from  to 100 just like the elbow method one</a:t>
            </a:r>
            <a:endParaRPr sz="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ResNet50 t-SNE with K = 23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0" name="Google Shape;650;p64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52" name="Google Shape;6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00" y="893450"/>
            <a:ext cx="8260601" cy="377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5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ResNet50 clusters (1st page)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8" name="Google Shape;658;p65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60" name="Google Shape;6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50" y="824500"/>
            <a:ext cx="7788759" cy="3799302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5"/>
          <p:cNvSpPr txBox="1"/>
          <p:nvPr/>
        </p:nvSpPr>
        <p:spPr>
          <a:xfrm>
            <a:off x="73902" y="4808200"/>
            <a:ext cx="48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 = 23</a:t>
            </a:r>
            <a:endParaRPr sz="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6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ResNet50 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clusters 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(2nd page)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7" name="Google Shape;667;p66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69" name="Google Shape;6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25" y="824500"/>
            <a:ext cx="7827937" cy="3799302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6"/>
          <p:cNvSpPr txBox="1"/>
          <p:nvPr/>
        </p:nvSpPr>
        <p:spPr>
          <a:xfrm>
            <a:off x="73902" y="4808200"/>
            <a:ext cx="48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 = 23</a:t>
            </a:r>
            <a:endParaRPr sz="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7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ResNet50 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clusters 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(3rd page)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6" name="Google Shape;676;p67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78" name="Google Shape;6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25" y="824500"/>
            <a:ext cx="7788759" cy="379930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7"/>
          <p:cNvSpPr txBox="1"/>
          <p:nvPr/>
        </p:nvSpPr>
        <p:spPr>
          <a:xfrm>
            <a:off x="73902" y="4808200"/>
            <a:ext cx="48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 = 23</a:t>
            </a:r>
            <a:endParaRPr sz="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ResNet50 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clusters 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(4th page)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5" name="Google Shape;685;p68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87" name="Google Shape;6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88" y="824500"/>
            <a:ext cx="7835817" cy="37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8"/>
          <p:cNvSpPr txBox="1"/>
          <p:nvPr/>
        </p:nvSpPr>
        <p:spPr>
          <a:xfrm>
            <a:off x="73902" y="4808200"/>
            <a:ext cx="48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 = 23</a:t>
            </a:r>
            <a:endParaRPr sz="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9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ResNet50 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clusters 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(5th page)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4" name="Google Shape;694;p69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96" name="Google Shape;6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888"/>
            <a:ext cx="8839204" cy="2563714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9"/>
          <p:cNvSpPr txBox="1"/>
          <p:nvPr/>
        </p:nvSpPr>
        <p:spPr>
          <a:xfrm>
            <a:off x="73902" y="4808200"/>
            <a:ext cx="48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 = 23</a:t>
            </a:r>
            <a:endParaRPr sz="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0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ResNet50 with K = 70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3" name="Google Shape;703;p70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05" name="Google Shape;705;p70"/>
          <p:cNvSpPr txBox="1"/>
          <p:nvPr/>
        </p:nvSpPr>
        <p:spPr>
          <a:xfrm>
            <a:off x="635100" y="1756225"/>
            <a:ext cx="78738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latin typeface="Lexend"/>
                <a:ea typeface="Lexend"/>
                <a:cs typeface="Lexend"/>
                <a:sym typeface="Lexend"/>
              </a:rPr>
              <a:t>Higher K creates better clusters?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6" name="Google Shape;706;p70"/>
          <p:cNvSpPr txBox="1"/>
          <p:nvPr/>
        </p:nvSpPr>
        <p:spPr>
          <a:xfrm>
            <a:off x="635100" y="3173525"/>
            <a:ext cx="7873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latin typeface="Lexend"/>
                <a:ea typeface="Lexend"/>
                <a:cs typeface="Lexend"/>
                <a:sym typeface="Lexend"/>
              </a:rPr>
              <a:t>We tried </a:t>
            </a:r>
            <a:r>
              <a:rPr b="1" lang="it" sz="1900">
                <a:latin typeface="Lexend"/>
                <a:ea typeface="Lexend"/>
                <a:cs typeface="Lexend"/>
                <a:sym typeface="Lexend"/>
              </a:rPr>
              <a:t>K = 70</a:t>
            </a:r>
            <a:r>
              <a:rPr lang="it" sz="1900">
                <a:latin typeface="Lexend"/>
                <a:ea typeface="Lexend"/>
                <a:cs typeface="Lexend"/>
                <a:sym typeface="Lexend"/>
              </a:rPr>
              <a:t> to see what was going to happen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1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ResNet50 conclusions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(K = 23)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2" name="Google Shape;712;p71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14" name="Google Shape;714;p71"/>
          <p:cNvSpPr txBox="1"/>
          <p:nvPr/>
        </p:nvSpPr>
        <p:spPr>
          <a:xfrm>
            <a:off x="366675" y="980375"/>
            <a:ext cx="841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5" name="Google Shape;7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25" y="1180100"/>
            <a:ext cx="8839204" cy="91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25" y="2392937"/>
            <a:ext cx="8839204" cy="86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25" y="3623025"/>
            <a:ext cx="8839199" cy="854582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1"/>
          <p:cNvSpPr txBox="1"/>
          <p:nvPr/>
        </p:nvSpPr>
        <p:spPr>
          <a:xfrm>
            <a:off x="152475" y="872300"/>
            <a:ext cx="883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Desaturated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9" name="Google Shape;719;p71"/>
          <p:cNvSpPr txBox="1"/>
          <p:nvPr/>
        </p:nvSpPr>
        <p:spPr>
          <a:xfrm>
            <a:off x="152325" y="2086700"/>
            <a:ext cx="883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Vivid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0" name="Google Shape;720;p71"/>
          <p:cNvSpPr txBox="1"/>
          <p:nvPr/>
        </p:nvSpPr>
        <p:spPr>
          <a:xfrm>
            <a:off x="152325" y="3260450"/>
            <a:ext cx="883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High Contrast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2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Color palette clustering: ResNet50 conclusions (K = 70)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6" name="Google Shape;726;p72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28" name="Google Shape;728;p72"/>
          <p:cNvSpPr txBox="1"/>
          <p:nvPr/>
        </p:nvSpPr>
        <p:spPr>
          <a:xfrm>
            <a:off x="366750" y="876800"/>
            <a:ext cx="841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29" name="Google Shape;72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963" y="876800"/>
            <a:ext cx="6842174" cy="13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2700" y="2192925"/>
            <a:ext cx="6730688" cy="13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8325" y="3433725"/>
            <a:ext cx="6819448" cy="13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2"/>
          <p:cNvSpPr txBox="1"/>
          <p:nvPr/>
        </p:nvSpPr>
        <p:spPr>
          <a:xfrm>
            <a:off x="256025" y="1277525"/>
            <a:ext cx="15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Prevalence of red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3" name="Google Shape;733;p72"/>
          <p:cNvSpPr txBox="1"/>
          <p:nvPr/>
        </p:nvSpPr>
        <p:spPr>
          <a:xfrm>
            <a:off x="256025" y="2539400"/>
            <a:ext cx="158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Blue and yellow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4" name="Google Shape;734;p72"/>
          <p:cNvSpPr txBox="1"/>
          <p:nvPr/>
        </p:nvSpPr>
        <p:spPr>
          <a:xfrm>
            <a:off x="149375" y="3801275"/>
            <a:ext cx="17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Lexend"/>
                <a:ea typeface="Lexend"/>
                <a:cs typeface="Lexend"/>
                <a:sym typeface="Lexend"/>
              </a:rPr>
              <a:t>Shades of torquoise</a:t>
            </a:r>
            <a:endParaRPr sz="1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VGG16 Transfer learning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00" y="1897150"/>
            <a:ext cx="2299550" cy="1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6283509" y="1908075"/>
            <a:ext cx="27444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it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Close up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it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Medium close up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Lexend"/>
              <a:buChar char="●"/>
            </a:pPr>
            <a:r>
              <a:rPr lang="it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Medium shot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it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Medium wide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</a:pPr>
            <a:r>
              <a:rPr lang="it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Wide shot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3691116" y="2216766"/>
            <a:ext cx="2128200" cy="83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"/>
                <a:ea typeface="Lexend"/>
                <a:cs typeface="Lexend"/>
                <a:sym typeface="Lexend"/>
              </a:rPr>
              <a:t>Pre-trained VGG16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07" name="Google Shape;107;p19"/>
          <p:cNvCxnSpPr>
            <a:stCxn id="104" idx="3"/>
            <a:endCxn id="106" idx="1"/>
          </p:cNvCxnSpPr>
          <p:nvPr/>
        </p:nvCxnSpPr>
        <p:spPr>
          <a:xfrm>
            <a:off x="2583950" y="2636612"/>
            <a:ext cx="1107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>
            <a:stCxn id="106" idx="3"/>
          </p:cNvCxnSpPr>
          <p:nvPr/>
        </p:nvCxnSpPr>
        <p:spPr>
          <a:xfrm>
            <a:off x="5819316" y="2636616"/>
            <a:ext cx="10467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3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	Possible Applications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0" name="Google Shape;740;p73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42" name="Google Shape;742;p73"/>
          <p:cNvSpPr txBox="1"/>
          <p:nvPr/>
        </p:nvSpPr>
        <p:spPr>
          <a:xfrm>
            <a:off x="474025" y="2891763"/>
            <a:ext cx="25026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semi-automate tagging of images for the developer of the shot.cafe website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3" name="Google Shape;743;p73"/>
          <p:cNvSpPr txBox="1"/>
          <p:nvPr/>
        </p:nvSpPr>
        <p:spPr>
          <a:xfrm>
            <a:off x="6167375" y="2891775"/>
            <a:ext cx="250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helping cinema students figure out which image is what, and create a self configuring camera system for videomakers.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44" name="Google Shape;74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00" y="893975"/>
            <a:ext cx="1868794" cy="19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73"/>
          <p:cNvSpPr txBox="1"/>
          <p:nvPr/>
        </p:nvSpPr>
        <p:spPr>
          <a:xfrm>
            <a:off x="3095547" y="2891775"/>
            <a:ext cx="295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helping video editors to create edit in a faster way clustering images based on their color palette or on their tags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46" name="Google Shape;74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562" y="1232580"/>
            <a:ext cx="1332237" cy="13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134" y="1346550"/>
            <a:ext cx="1240014" cy="11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4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3" name="Google Shape;753;p74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55" name="Google Shape;755;p74"/>
          <p:cNvSpPr txBox="1"/>
          <p:nvPr/>
        </p:nvSpPr>
        <p:spPr>
          <a:xfrm>
            <a:off x="0" y="22023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latin typeface="Lexend Medium"/>
                <a:ea typeface="Lexend Medium"/>
                <a:cs typeface="Lexend Medium"/>
                <a:sym typeface="Lexend Medium"/>
              </a:rPr>
              <a:t>Thanks for your attention!</a:t>
            </a:r>
            <a:endParaRPr sz="3600"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Image preprocessing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62" y="1288551"/>
            <a:ext cx="7564075" cy="27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chemeClr val="dk1"/>
                </a:solidFill>
              </a:rPr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VGG16 model definition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700" y="1885588"/>
            <a:ext cx="6446601" cy="1579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2861553" y="1079475"/>
            <a:ext cx="342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Lexend"/>
                <a:ea typeface="Lexend"/>
                <a:cs typeface="Lexend"/>
                <a:sym typeface="Lexend"/>
              </a:rPr>
              <a:t>VGG16 Architecture</a:t>
            </a:r>
            <a:endParaRPr sz="24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0" y="0"/>
            <a:ext cx="9144000" cy="6720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2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Shot type classification: Training</a:t>
            </a:r>
            <a:endParaRPr sz="2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0" y="4776100"/>
            <a:ext cx="9144000" cy="367500"/>
          </a:xfrm>
          <a:prstGeom prst="rect">
            <a:avLst/>
          </a:prstGeom>
          <a:solidFill>
            <a:srgbClr val="822433"/>
          </a:solidFill>
          <a:ln cap="flat" cmpd="sng" w="9525">
            <a:solidFill>
              <a:srgbClr val="6600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529650" y="1541700"/>
            <a:ext cx="8084700" cy="9204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exend"/>
              <a:buChar char="●"/>
            </a:pPr>
            <a:r>
              <a:rPr b="1" lang="it" sz="1700">
                <a:latin typeface="Lexend"/>
                <a:ea typeface="Lexend"/>
                <a:cs typeface="Lexend"/>
                <a:sym typeface="Lexend"/>
              </a:rPr>
              <a:t>RGB Training configurations</a:t>
            </a:r>
            <a:r>
              <a:rPr b="1" lang="it" sz="1700">
                <a:latin typeface="Lexend"/>
                <a:ea typeface="Lexend"/>
                <a:cs typeface="Lexend"/>
                <a:sym typeface="Lexend"/>
              </a:rPr>
              <a:t>:</a:t>
            </a:r>
            <a:r>
              <a:rPr lang="it" sz="1700">
                <a:latin typeface="Lexend"/>
                <a:ea typeface="Lexend"/>
                <a:cs typeface="Lexend"/>
                <a:sym typeface="Lexend"/>
              </a:rPr>
              <a:t> </a:t>
            </a:r>
            <a:endParaRPr sz="1700"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exend"/>
              <a:buChar char="○"/>
            </a:pPr>
            <a:r>
              <a:rPr lang="it" sz="1500">
                <a:latin typeface="Lexend"/>
                <a:ea typeface="Lexend"/>
                <a:cs typeface="Lexend"/>
                <a:sym typeface="Lexend"/>
              </a:rPr>
              <a:t>(Learing_rate = 1e-5, Freezed_layers = 16, Batch_size = 32, Epochs = 50)</a:t>
            </a:r>
            <a:endParaRPr sz="1500"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29650" y="2761600"/>
            <a:ext cx="8084700" cy="1278300"/>
          </a:xfrm>
          <a:prstGeom prst="rect">
            <a:avLst/>
          </a:prstGeom>
          <a:noFill/>
          <a:ln cap="flat" cmpd="sng" w="9525">
            <a:solidFill>
              <a:srgbClr val="D5D5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Char char="●"/>
            </a:pPr>
            <a:r>
              <a:rPr b="1" lang="it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Adaptive Thresholding </a:t>
            </a:r>
            <a:r>
              <a:rPr b="1" lang="it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Training configurations</a:t>
            </a:r>
            <a:r>
              <a:rPr b="1" lang="it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endParaRPr b="1"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○"/>
            </a:pPr>
            <a:r>
              <a:rPr lang="it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Learing_rate = 1e-5, Freezed_layers = 16, Batch_size = 32, Epochs = 50)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exend"/>
              <a:buChar char="○"/>
            </a:pPr>
            <a:r>
              <a:rPr lang="it" sz="1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Learing_rate = 1e-3, Freezed_layers = 17, Batch_size = 32, Epochs = 50)</a:t>
            </a:r>
            <a:endParaRPr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1983000" y="747213"/>
            <a:ext cx="517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200">
                <a:latin typeface="Lexend"/>
                <a:ea typeface="Lexend"/>
                <a:cs typeface="Lexend"/>
                <a:sym typeface="Lexend"/>
              </a:rPr>
              <a:t>Tuned parameters</a:t>
            </a:r>
            <a:endParaRPr b="1" sz="2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